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2" r:id="rId3"/>
    <p:sldId id="260" r:id="rId4"/>
    <p:sldId id="261" r:id="rId5"/>
    <p:sldId id="281" r:id="rId6"/>
    <p:sldId id="282" r:id="rId7"/>
    <p:sldId id="262" r:id="rId8"/>
    <p:sldId id="263" r:id="rId9"/>
    <p:sldId id="259" r:id="rId10"/>
    <p:sldId id="297" r:id="rId11"/>
    <p:sldId id="289" r:id="rId12"/>
    <p:sldId id="270" r:id="rId13"/>
    <p:sldId id="268" r:id="rId14"/>
    <p:sldId id="300" r:id="rId15"/>
    <p:sldId id="287" r:id="rId16"/>
    <p:sldId id="299" r:id="rId17"/>
    <p:sldId id="296" r:id="rId18"/>
    <p:sldId id="265" r:id="rId19"/>
    <p:sldId id="266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3291333-FF80-49FD-86DA-F66BF1CB718E}">
          <p14:sldIdLst>
            <p14:sldId id="256"/>
            <p14:sldId id="292"/>
            <p14:sldId id="260"/>
            <p14:sldId id="261"/>
            <p14:sldId id="281"/>
            <p14:sldId id="282"/>
            <p14:sldId id="262"/>
            <p14:sldId id="263"/>
            <p14:sldId id="259"/>
            <p14:sldId id="297"/>
            <p14:sldId id="289"/>
            <p14:sldId id="270"/>
            <p14:sldId id="268"/>
            <p14:sldId id="300"/>
            <p14:sldId id="287"/>
            <p14:sldId id="299"/>
            <p14:sldId id="296"/>
            <p14:sldId id="265"/>
            <p14:sldId id="266"/>
            <p14:sldId id="2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D3DD1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87429" autoAdjust="0"/>
  </p:normalViewPr>
  <p:slideViewPr>
    <p:cSldViewPr snapToGrid="0">
      <p:cViewPr>
        <p:scale>
          <a:sx n="93" d="100"/>
          <a:sy n="93" d="100"/>
        </p:scale>
        <p:origin x="-216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b9ca\Desktop\Assignments\VLSI%20Design\Project\Design%20Review2\SRAM%20DataM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Comparison of Read Energy @ 0.3V 27C  with LER Energy @ 0. 5V 27C in 4KB Subthreshold Memory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LER Energy @ 0.5V 27C TT</c:v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val>
            <c:numRef>
              <c:f>'Energy Savigngs Plots'!$G$169</c:f>
              <c:numCache>
                <c:formatCode>0.00E+00</c:formatCode>
                <c:ptCount val="1"/>
                <c:pt idx="0">
                  <c:v>2.4727154329675001E-13</c:v>
                </c:pt>
              </c:numCache>
            </c:numRef>
          </c:val>
        </c:ser>
        <c:ser>
          <c:idx val="1"/>
          <c:order val="1"/>
          <c:tx>
            <c:v>Read Energy @ 0.3V 27C TT</c:v>
          </c:tx>
          <c:spPr>
            <a:pattFill prst="narVert">
              <a:fgClr>
                <a:schemeClr val="tx1"/>
              </a:fgClr>
              <a:bgClr>
                <a:schemeClr val="bg1"/>
              </a:bgClr>
            </a:pattFill>
          </c:spPr>
          <c:invertIfNegative val="0"/>
          <c:val>
            <c:numRef>
              <c:f>'Energy Savigngs Plots'!$C$136</c:f>
              <c:numCache>
                <c:formatCode>0.00E+00</c:formatCode>
                <c:ptCount val="1"/>
                <c:pt idx="0">
                  <c:v>7.3920733874544998E-13</c:v>
                </c:pt>
              </c:numCache>
            </c:numRef>
          </c:val>
        </c:ser>
        <c:ser>
          <c:idx val="2"/>
          <c:order val="2"/>
          <c:tx>
            <c:v>LER Enrgy @ 0.5 27C FF</c:v>
          </c:tx>
          <c:spPr>
            <a:pattFill prst="dkUpDiag">
              <a:fgClr>
                <a:srgbClr val="7030A0"/>
              </a:fgClr>
              <a:bgClr>
                <a:schemeClr val="bg1"/>
              </a:bgClr>
            </a:pattFill>
          </c:spPr>
          <c:invertIfNegative val="0"/>
          <c:val>
            <c:numRef>
              <c:f>'Energy Savigngs Plots'!$G$170</c:f>
              <c:numCache>
                <c:formatCode>0.00E+00</c:formatCode>
                <c:ptCount val="1"/>
                <c:pt idx="0">
                  <c:v>2.8648581656209999E-13</c:v>
                </c:pt>
              </c:numCache>
            </c:numRef>
          </c:val>
        </c:ser>
        <c:ser>
          <c:idx val="3"/>
          <c:order val="3"/>
          <c:tx>
            <c:v>Read Energy @ 0.3v 27C FF</c:v>
          </c:tx>
          <c:spPr>
            <a:pattFill prst="narHorz">
              <a:fgClr>
                <a:srgbClr val="7030A0"/>
              </a:fgClr>
              <a:bgClr>
                <a:schemeClr val="bg1"/>
              </a:bgClr>
            </a:pattFill>
          </c:spPr>
          <c:invertIfNegative val="0"/>
          <c:dPt>
            <c:idx val="0"/>
            <c:invertIfNegative val="0"/>
            <c:bubble3D val="0"/>
            <c:spPr>
              <a:pattFill prst="narHorz">
                <a:fgClr>
                  <a:srgbClr val="0070C0"/>
                </a:fgClr>
                <a:bgClr>
                  <a:schemeClr val="bg1"/>
                </a:bgClr>
              </a:pattFill>
            </c:spPr>
          </c:dPt>
          <c:val>
            <c:numRef>
              <c:f>'Energy Savigngs Plots'!$C$170</c:f>
              <c:numCache>
                <c:formatCode>0.00E+00</c:formatCode>
                <c:ptCount val="1"/>
                <c:pt idx="0">
                  <c:v>7.3132747457560003E-13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488832"/>
        <c:axId val="90490752"/>
      </c:barChart>
      <c:catAx>
        <c:axId val="90488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90490752"/>
        <c:crosses val="autoZero"/>
        <c:auto val="0"/>
        <c:lblAlgn val="ctr"/>
        <c:lblOffset val="100"/>
        <c:noMultiLvlLbl val="0"/>
      </c:catAx>
      <c:valAx>
        <c:axId val="904907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 smtClean="0"/>
                  <a:t>LER </a:t>
                </a:r>
                <a:r>
                  <a:rPr lang="en-US" sz="2000" dirty="0"/>
                  <a:t>or Read Energy in Joules </a:t>
                </a:r>
              </a:p>
            </c:rich>
          </c:tx>
          <c:layout>
            <c:manualLayout>
              <c:xMode val="edge"/>
              <c:yMode val="edge"/>
              <c:x val="1.2813353687931867E-2"/>
              <c:y val="0.19977509276857636"/>
            </c:manualLayout>
          </c:layout>
          <c:overlay val="0"/>
        </c:title>
        <c:numFmt formatCode="0.00E+00" sourceLinked="1"/>
        <c:majorTickMark val="out"/>
        <c:minorTickMark val="none"/>
        <c:tickLblPos val="nextTo"/>
        <c:crossAx val="9048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Savings vs. Supply Voltage @ 27C in 4KB Subthreshold SRAM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TT</c:v>
          </c:tx>
          <c:marker>
            <c:symbol val="circle"/>
            <c:size val="7"/>
          </c:marker>
          <c:xVal>
            <c:numRef>
              <c:f>'Energy Savigngs Plots'!$H$32:$H$36</c:f>
              <c:numCache>
                <c:formatCode>General</c:formatCode>
                <c:ptCount val="5"/>
                <c:pt idx="0">
                  <c:v>0.3</c:v>
                </c:pt>
                <c:pt idx="1">
                  <c:v>0.35</c:v>
                </c:pt>
                <c:pt idx="2">
                  <c:v>0.4</c:v>
                </c:pt>
                <c:pt idx="3">
                  <c:v>0.45</c:v>
                </c:pt>
                <c:pt idx="4">
                  <c:v>0.5</c:v>
                </c:pt>
              </c:numCache>
            </c:numRef>
          </c:xVal>
          <c:yVal>
            <c:numRef>
              <c:f>'Energy Savigngs Plots'!$C$32:$G$32</c:f>
              <c:numCache>
                <c:formatCode>General</c:formatCode>
                <c:ptCount val="5"/>
                <c:pt idx="0">
                  <c:v>9.5949306709833007</c:v>
                </c:pt>
                <c:pt idx="1">
                  <c:v>6.4126389178422398</c:v>
                </c:pt>
                <c:pt idx="2">
                  <c:v>4.59346344612994</c:v>
                </c:pt>
                <c:pt idx="3">
                  <c:v>7.4934520781581</c:v>
                </c:pt>
                <c:pt idx="4">
                  <c:v>7.0084769685799797</c:v>
                </c:pt>
              </c:numCache>
            </c:numRef>
          </c:yVal>
          <c:smooth val="1"/>
        </c:ser>
        <c:ser>
          <c:idx val="1"/>
          <c:order val="1"/>
          <c:tx>
            <c:v>FF</c:v>
          </c:tx>
          <c:marker>
            <c:symbol val="square"/>
            <c:size val="7"/>
          </c:marker>
          <c:xVal>
            <c:numRef>
              <c:f>'Energy Savigngs Plots'!$H$32:$H$36</c:f>
              <c:numCache>
                <c:formatCode>General</c:formatCode>
                <c:ptCount val="5"/>
                <c:pt idx="0">
                  <c:v>0.3</c:v>
                </c:pt>
                <c:pt idx="1">
                  <c:v>0.35</c:v>
                </c:pt>
                <c:pt idx="2">
                  <c:v>0.4</c:v>
                </c:pt>
                <c:pt idx="3">
                  <c:v>0.45</c:v>
                </c:pt>
                <c:pt idx="4">
                  <c:v>0.5</c:v>
                </c:pt>
              </c:numCache>
            </c:numRef>
          </c:xVal>
          <c:yVal>
            <c:numRef>
              <c:f>'Energy Savigngs Plots'!$C$33:$G$33</c:f>
              <c:numCache>
                <c:formatCode>General</c:formatCode>
                <c:ptCount val="5"/>
                <c:pt idx="0">
                  <c:v>2.2928769027590499</c:v>
                </c:pt>
                <c:pt idx="1">
                  <c:v>5.5361604576922199</c:v>
                </c:pt>
                <c:pt idx="2">
                  <c:v>3.5572446243318199</c:v>
                </c:pt>
                <c:pt idx="3">
                  <c:v>5.3138285941633896</c:v>
                </c:pt>
                <c:pt idx="4">
                  <c:v>6.4596614975522</c:v>
                </c:pt>
              </c:numCache>
            </c:numRef>
          </c:yVal>
          <c:smooth val="1"/>
        </c:ser>
        <c:ser>
          <c:idx val="2"/>
          <c:order val="2"/>
          <c:tx>
            <c:v>SS</c:v>
          </c:tx>
          <c:marker>
            <c:symbol val="star"/>
            <c:size val="5"/>
          </c:marker>
          <c:xVal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xVal>
          <c:yVal>
            <c:numRef>
              <c:f>'Energy Savigngs Plots'!$E$34:$G$34</c:f>
              <c:numCache>
                <c:formatCode>General</c:formatCode>
                <c:ptCount val="3"/>
                <c:pt idx="0">
                  <c:v>2.81508736878473</c:v>
                </c:pt>
                <c:pt idx="1">
                  <c:v>5.11700444949357</c:v>
                </c:pt>
                <c:pt idx="2">
                  <c:v>6.0926100610085498</c:v>
                </c:pt>
              </c:numCache>
            </c:numRef>
          </c:yVal>
          <c:smooth val="1"/>
        </c:ser>
        <c:ser>
          <c:idx val="3"/>
          <c:order val="3"/>
          <c:tx>
            <c:v>FS</c:v>
          </c:tx>
          <c:marker>
            <c:symbol val="triangle"/>
            <c:size val="7"/>
          </c:marker>
          <c:xVal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xVal>
          <c:yVal>
            <c:numRef>
              <c:f>'Energy Savigngs Plots'!$E$35:$G$35</c:f>
              <c:numCache>
                <c:formatCode>General</c:formatCode>
                <c:ptCount val="3"/>
                <c:pt idx="0">
                  <c:v>1.67432932682793</c:v>
                </c:pt>
                <c:pt idx="1">
                  <c:v>6.8128604496854903</c:v>
                </c:pt>
                <c:pt idx="2">
                  <c:v>7.3541469369700803</c:v>
                </c:pt>
              </c:numCache>
            </c:numRef>
          </c:yVal>
          <c:smooth val="1"/>
        </c:ser>
        <c:ser>
          <c:idx val="4"/>
          <c:order val="4"/>
          <c:tx>
            <c:v>SF</c:v>
          </c:tx>
          <c:marker>
            <c:symbol val="diamond"/>
            <c:size val="7"/>
          </c:marker>
          <c:xVal>
            <c:numRef>
              <c:f>'Energy Savigngs Plots'!$H$33:$H$36</c:f>
              <c:numCache>
                <c:formatCode>General</c:formatCode>
                <c:ptCount val="4"/>
                <c:pt idx="0">
                  <c:v>0.35</c:v>
                </c:pt>
                <c:pt idx="1">
                  <c:v>0.4</c:v>
                </c:pt>
                <c:pt idx="2">
                  <c:v>0.45</c:v>
                </c:pt>
                <c:pt idx="3">
                  <c:v>0.5</c:v>
                </c:pt>
              </c:numCache>
            </c:numRef>
          </c:xVal>
          <c:yVal>
            <c:numRef>
              <c:f>'Energy Savigngs Plots'!$D$36:$G$36</c:f>
              <c:numCache>
                <c:formatCode>General</c:formatCode>
                <c:ptCount val="4"/>
                <c:pt idx="0">
                  <c:v>4.87970699999671</c:v>
                </c:pt>
                <c:pt idx="1">
                  <c:v>4.5250967338608996</c:v>
                </c:pt>
                <c:pt idx="2">
                  <c:v>5.9856454539230697</c:v>
                </c:pt>
                <c:pt idx="3">
                  <c:v>5.7227196095592401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028288"/>
        <c:axId val="90034560"/>
      </c:scatterChart>
      <c:valAx>
        <c:axId val="90028288"/>
        <c:scaling>
          <c:orientation val="minMax"/>
          <c:max val="0.5"/>
          <c:min val="0.2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0034560"/>
        <c:crosses val="autoZero"/>
        <c:crossBetween val="midCat"/>
      </c:valAx>
      <c:valAx>
        <c:axId val="9003456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0028288"/>
        <c:crosses val="autoZero"/>
        <c:crossBetween val="midCat"/>
        <c:majorUnit val="2"/>
        <c:minorUnit val="0.4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LER Energy Savings vs. Supply Voltage @ 27C in 4KB Subthreshold SRAM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TT</c:v>
          </c:tx>
          <c:spPr>
            <a:pattFill prst="narVert">
              <a:fgClr>
                <a:schemeClr val="accent1"/>
              </a:fgClr>
              <a:bgClr>
                <a:schemeClr val="bg1"/>
              </a:bgClr>
            </a:pattFill>
          </c:spPr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Plots'!$E$32:$G$32</c:f>
              <c:numCache>
                <c:formatCode>General</c:formatCode>
                <c:ptCount val="3"/>
                <c:pt idx="0">
                  <c:v>4.59346344612994</c:v>
                </c:pt>
                <c:pt idx="1">
                  <c:v>7.4934520781581</c:v>
                </c:pt>
                <c:pt idx="2">
                  <c:v>7.0084769685799797</c:v>
                </c:pt>
              </c:numCache>
            </c:numRef>
          </c:val>
        </c:ser>
        <c:ser>
          <c:idx val="1"/>
          <c:order val="1"/>
          <c:tx>
            <c:v>FF</c:v>
          </c:tx>
          <c:spPr>
            <a:pattFill prst="pct60">
              <a:fgClr>
                <a:schemeClr val="accent2"/>
              </a:fgClr>
              <a:bgClr>
                <a:schemeClr val="bg1"/>
              </a:bgClr>
            </a:pattFill>
          </c:spPr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Plots'!$E$33:$G$33</c:f>
              <c:numCache>
                <c:formatCode>General</c:formatCode>
                <c:ptCount val="3"/>
                <c:pt idx="0">
                  <c:v>3.5572446243318199</c:v>
                </c:pt>
                <c:pt idx="1">
                  <c:v>5.3138285941633896</c:v>
                </c:pt>
                <c:pt idx="2">
                  <c:v>6.4596614975522</c:v>
                </c:pt>
              </c:numCache>
            </c:numRef>
          </c:val>
        </c:ser>
        <c:ser>
          <c:idx val="2"/>
          <c:order val="2"/>
          <c:tx>
            <c:v>SS</c:v>
          </c:tx>
          <c:spPr>
            <a:pattFill prst="dkUpDiag">
              <a:fgClr>
                <a:srgbClr val="7030A0"/>
              </a:fgClr>
              <a:bgClr>
                <a:schemeClr val="bg1"/>
              </a:bgClr>
            </a:pattFill>
          </c:spPr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Plots'!$E$34:$G$34</c:f>
              <c:numCache>
                <c:formatCode>General</c:formatCode>
                <c:ptCount val="3"/>
                <c:pt idx="0">
                  <c:v>2.81508736878473</c:v>
                </c:pt>
                <c:pt idx="1">
                  <c:v>5.11700444949357</c:v>
                </c:pt>
                <c:pt idx="2">
                  <c:v>6.0926100610085498</c:v>
                </c:pt>
              </c:numCache>
            </c:numRef>
          </c:val>
        </c:ser>
        <c:ser>
          <c:idx val="3"/>
          <c:order val="3"/>
          <c:tx>
            <c:v>FS</c:v>
          </c:tx>
          <c:spPr>
            <a:pattFill prst="narHorz">
              <a:fgClr>
                <a:srgbClr val="0070C0"/>
              </a:fgClr>
              <a:bgClr>
                <a:schemeClr val="bg1"/>
              </a:bgClr>
            </a:pattFill>
          </c:spPr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Plots'!$E$35:$G$35</c:f>
              <c:numCache>
                <c:formatCode>General</c:formatCode>
                <c:ptCount val="3"/>
                <c:pt idx="0">
                  <c:v>1.67432932682793</c:v>
                </c:pt>
                <c:pt idx="1">
                  <c:v>6.8128604496854903</c:v>
                </c:pt>
                <c:pt idx="2">
                  <c:v>7.3541469369700803</c:v>
                </c:pt>
              </c:numCache>
            </c:numRef>
          </c:val>
        </c:ser>
        <c:ser>
          <c:idx val="4"/>
          <c:order val="4"/>
          <c:tx>
            <c:v>SF</c:v>
          </c:tx>
          <c:spPr>
            <a:pattFill prst="pct50">
              <a:fgClr>
                <a:schemeClr val="accent6">
                  <a:lumMod val="50000"/>
                </a:schemeClr>
              </a:fgClr>
              <a:bgClr>
                <a:schemeClr val="bg1"/>
              </a:bgClr>
            </a:pattFill>
          </c:spPr>
          <c:invertIfNegative val="0"/>
          <c:cat>
            <c:numRef>
              <c:f>'Energy Savigngs Plots'!$H$34:$H$36</c:f>
              <c:numCache>
                <c:formatCode>General</c:formatCode>
                <c:ptCount val="3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</c:numCache>
            </c:numRef>
          </c:cat>
          <c:val>
            <c:numRef>
              <c:f>'Energy Savigngs Plots'!$E$36:$G$36</c:f>
              <c:numCache>
                <c:formatCode>General</c:formatCode>
                <c:ptCount val="3"/>
                <c:pt idx="0">
                  <c:v>4.5250967338608996</c:v>
                </c:pt>
                <c:pt idx="1">
                  <c:v>5.9856454539230697</c:v>
                </c:pt>
                <c:pt idx="2">
                  <c:v>5.7227196095592401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075520"/>
        <c:axId val="90077440"/>
      </c:barChart>
      <c:catAx>
        <c:axId val="90075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Supply voltage in Volts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0077440"/>
        <c:crosses val="autoZero"/>
        <c:auto val="1"/>
        <c:lblAlgn val="ctr"/>
        <c:lblOffset val="100"/>
        <c:noMultiLvlLbl val="0"/>
      </c:catAx>
      <c:valAx>
        <c:axId val="9007744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LER Energy Savings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0075520"/>
        <c:crosses val="autoZero"/>
        <c:crossBetween val="between"/>
        <c:majorUnit val="2"/>
        <c:minorUnit val="0.4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0.23936</cdr:x>
      <cdr:y>0.74205</cdr:y>
    </cdr:from>
    <cdr:to>
      <cdr:x>0.80169</cdr:x>
      <cdr:y>0.84381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6073" y="3295640"/>
          <a:ext cx="2175630" cy="451944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SS, FS fails @ 0.35V and 0.3V, SF fails @ 0.3V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12/10/2012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12/10/2012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si.com/pdf/41C-LV16256C.pdf" TargetMode="External"/><Relationship Id="rId2" Type="http://schemas.openxmlformats.org/officeDocument/2006/relationships/hyperlink" Target="http://download.micron.com/pdf/datasheets/psram/8mb_asyncpage_p23z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hiplus.com/Uploads/DataSheet/Pseudo%20SRAM/Pseudo_CS26LV32163%20(2.7)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6662" y="1120324"/>
            <a:ext cx="7235981" cy="2642364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 Method to Implement Low Energy Read Operations</a:t>
            </a:r>
            <a:r>
              <a:rPr lang="en-US" sz="4000" dirty="0" smtClean="0"/>
              <a:t>, </a:t>
            </a:r>
            <a:r>
              <a:rPr lang="en-US" sz="4000" dirty="0"/>
              <a:t>and </a:t>
            </a:r>
            <a:r>
              <a:rPr lang="en-US" sz="4000" dirty="0" smtClean="0"/>
              <a:t>Single </a:t>
            </a:r>
            <a:r>
              <a:rPr lang="en-US" sz="4000" dirty="0"/>
              <a:t>Cycle Write </a:t>
            </a:r>
            <a:r>
              <a:rPr lang="en-US" sz="4000" dirty="0" smtClean="0"/>
              <a:t>after </a:t>
            </a:r>
            <a:r>
              <a:rPr lang="en-US" sz="4000" dirty="0"/>
              <a:t>Read in Subthreshold SRAMs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0647" y="4631386"/>
            <a:ext cx="6189583" cy="949569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sz="4200" dirty="0" smtClean="0"/>
              <a:t>The Subthreshold Group</a:t>
            </a:r>
          </a:p>
          <a:p>
            <a:pPr algn="ctr"/>
            <a:r>
              <a:rPr lang="en-US" sz="3400" dirty="0" smtClean="0">
                <a:solidFill>
                  <a:schemeClr val="tx1">
                    <a:lumMod val="75000"/>
                  </a:schemeClr>
                </a:solidFill>
              </a:rPr>
              <a:t>Arijit Banerjee</a:t>
            </a:r>
          </a:p>
          <a:p>
            <a:pPr algn="l"/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Dated: 12/10/2012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-10511" y="5076497"/>
            <a:ext cx="851339" cy="1802523"/>
            <a:chOff x="-21021" y="5150069"/>
            <a:chExt cx="851339" cy="1728951"/>
          </a:xfrm>
        </p:grpSpPr>
        <p:sp>
          <p:nvSpPr>
            <p:cNvPr id="7" name="Rectangle 6"/>
            <p:cNvSpPr/>
            <p:nvPr/>
          </p:nvSpPr>
          <p:spPr>
            <a:xfrm>
              <a:off x="-10511" y="5150069"/>
              <a:ext cx="840829" cy="1728951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21021" y="5612524"/>
              <a:ext cx="851339" cy="885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VLSI 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6332 Project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Single Cycle Write after Read(WAR)?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Earlier approach </a:t>
            </a:r>
            <a:r>
              <a:rPr lang="en-US" dirty="0"/>
              <a:t>was </a:t>
            </a:r>
            <a:r>
              <a:rPr lang="en-US" dirty="0" smtClean="0"/>
              <a:t>two </a:t>
            </a:r>
            <a:r>
              <a:rPr lang="en-US" dirty="0"/>
              <a:t>c</a:t>
            </a:r>
            <a:r>
              <a:rPr lang="en-US" dirty="0" smtClean="0"/>
              <a:t>ycle </a:t>
            </a:r>
            <a:r>
              <a:rPr lang="en-US" dirty="0"/>
              <a:t>w</a:t>
            </a:r>
            <a:r>
              <a:rPr lang="en-US" dirty="0" smtClean="0"/>
              <a:t>rite </a:t>
            </a:r>
            <a:r>
              <a:rPr lang="en-US" dirty="0"/>
              <a:t>after </a:t>
            </a:r>
            <a:r>
              <a:rPr lang="en-US" dirty="0" smtClean="0"/>
              <a:t>read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Our approach </a:t>
            </a:r>
            <a:r>
              <a:rPr lang="en-US" dirty="0"/>
              <a:t>is </a:t>
            </a:r>
            <a:r>
              <a:rPr lang="en-US" dirty="0" smtClean="0"/>
              <a:t>single </a:t>
            </a:r>
            <a:r>
              <a:rPr lang="en-US" dirty="0"/>
              <a:t>c</a:t>
            </a:r>
            <a:r>
              <a:rPr lang="en-US" dirty="0" smtClean="0"/>
              <a:t>ycle </a:t>
            </a:r>
            <a:r>
              <a:rPr lang="en-US" dirty="0"/>
              <a:t>w</a:t>
            </a:r>
            <a:r>
              <a:rPr lang="en-US" dirty="0" smtClean="0"/>
              <a:t>rite after </a:t>
            </a:r>
            <a:r>
              <a:rPr lang="en-US" dirty="0"/>
              <a:t>r</a:t>
            </a:r>
            <a:r>
              <a:rPr lang="en-US" dirty="0" smtClean="0"/>
              <a:t>ead </a:t>
            </a:r>
          </a:p>
          <a:p>
            <a:pPr lvl="1"/>
            <a:r>
              <a:rPr lang="en-US" sz="2000" dirty="0"/>
              <a:t>Using intermediate latch to latch the read row before write</a:t>
            </a:r>
          </a:p>
          <a:p>
            <a:pPr lvl="1"/>
            <a:r>
              <a:rPr lang="en-US" sz="2000" dirty="0" smtClean="0"/>
              <a:t>Pulsed read and write </a:t>
            </a:r>
            <a:r>
              <a:rPr lang="en-US" sz="2000" dirty="0"/>
              <a:t>w</a:t>
            </a:r>
            <a:r>
              <a:rPr lang="en-US" sz="2000" dirty="0" smtClean="0"/>
              <a:t>ord </a:t>
            </a:r>
            <a:r>
              <a:rPr lang="en-US" sz="2000" dirty="0"/>
              <a:t>l</a:t>
            </a:r>
            <a:r>
              <a:rPr lang="en-US" sz="2000" dirty="0" smtClean="0"/>
              <a:t>ine </a:t>
            </a:r>
            <a:r>
              <a:rPr lang="en-US" sz="2000" dirty="0"/>
              <a:t>g</a:t>
            </a:r>
            <a:r>
              <a:rPr lang="en-US" sz="2000" dirty="0" smtClean="0"/>
              <a:t>eneration in WAR</a:t>
            </a:r>
          </a:p>
          <a:p>
            <a:pPr lvl="1"/>
            <a:r>
              <a:rPr lang="en-US" sz="2000" dirty="0" smtClean="0"/>
              <a:t>Controllable WAR margins through external </a:t>
            </a:r>
            <a:r>
              <a:rPr lang="en-US" sz="2000" dirty="0"/>
              <a:t>p</a:t>
            </a:r>
            <a:r>
              <a:rPr lang="en-US" sz="2000" dirty="0" smtClean="0"/>
              <a:t>ins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6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Block Diagram of the 4KB Subthreshold Data Memory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091559" y="1355820"/>
            <a:ext cx="5349405" cy="5402051"/>
            <a:chOff x="2091559" y="1355820"/>
            <a:chExt cx="5349405" cy="5402051"/>
          </a:xfrm>
        </p:grpSpPr>
        <p:sp>
          <p:nvSpPr>
            <p:cNvPr id="34" name="Rectangle 33"/>
            <p:cNvSpPr/>
            <p:nvPr/>
          </p:nvSpPr>
          <p:spPr>
            <a:xfrm>
              <a:off x="2616716" y="1355820"/>
              <a:ext cx="4824248" cy="48846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234179" y="1453044"/>
              <a:ext cx="4206784" cy="4256442"/>
              <a:chOff x="2741890" y="1545033"/>
              <a:chExt cx="4206784" cy="425644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741890" y="1545033"/>
                <a:ext cx="4206784" cy="4256442"/>
                <a:chOff x="2741890" y="1545033"/>
                <a:chExt cx="4206784" cy="4256442"/>
              </a:xfrm>
            </p:grpSpPr>
            <p:sp>
              <p:nvSpPr>
                <p:cNvPr id="11" name="Trapezoid 10"/>
                <p:cNvSpPr/>
                <p:nvPr/>
              </p:nvSpPr>
              <p:spPr>
                <a:xfrm>
                  <a:off x="4113629" y="5344247"/>
                  <a:ext cx="2835045" cy="457228"/>
                </a:xfrm>
                <a:prstGeom prst="trapezoid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128  to 16-bit Bus Interface Logic</a:t>
                  </a:r>
                  <a:endParaRPr lang="en-US" sz="1200" dirty="0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2741890" y="1545033"/>
                  <a:ext cx="4059554" cy="3520943"/>
                  <a:chOff x="2741890" y="1650133"/>
                  <a:chExt cx="4059554" cy="3520943"/>
                </a:xfrm>
              </p:grpSpPr>
              <p:sp>
                <p:nvSpPr>
                  <p:cNvPr id="7" name="Trapezoid 6"/>
                  <p:cNvSpPr/>
                  <p:nvPr/>
                </p:nvSpPr>
                <p:spPr>
                  <a:xfrm>
                    <a:off x="4248801" y="4301304"/>
                    <a:ext cx="2552643" cy="370483"/>
                  </a:xfrm>
                  <a:prstGeom prst="trapezoid">
                    <a:avLst/>
                  </a:prstGeom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/>
                      <a:t>Global Bitline Mux/Demux</a:t>
                    </a:r>
                    <a:endParaRPr lang="en-US" sz="1200" dirty="0"/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2741890" y="1650133"/>
                    <a:ext cx="3858607" cy="3520943"/>
                    <a:chOff x="2741890" y="1755233"/>
                    <a:chExt cx="3858607" cy="3520943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4508937" y="1755233"/>
                      <a:ext cx="2091560" cy="3520943"/>
                      <a:chOff x="4508937" y="1755233"/>
                      <a:chExt cx="2091560" cy="3520943"/>
                    </a:xfrm>
                  </p:grpSpPr>
                  <p:sp>
                    <p:nvSpPr>
                      <p:cNvPr id="5" name="Rectangle 4"/>
                      <p:cNvSpPr/>
                      <p:nvPr/>
                    </p:nvSpPr>
                    <p:spPr>
                      <a:xfrm>
                        <a:off x="4508938" y="1755233"/>
                        <a:ext cx="2091559" cy="1713187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Memory Array 4 Banks X 1 KB 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9" name="Rectangle 8"/>
                      <p:cNvSpPr/>
                      <p:nvPr/>
                    </p:nvSpPr>
                    <p:spPr>
                      <a:xfrm>
                        <a:off x="4508939" y="3749566"/>
                        <a:ext cx="2078410" cy="412528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Precharge and column Circuitry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10" name="Rectangle 9"/>
                      <p:cNvSpPr/>
                      <p:nvPr/>
                    </p:nvSpPr>
                    <p:spPr>
                      <a:xfrm>
                        <a:off x="4508937" y="5002907"/>
                        <a:ext cx="2091559" cy="273269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128-bit Intermediate Latch</a:t>
                        </a:r>
                        <a:endParaRPr lang="en-US" sz="1200" dirty="0"/>
                      </a:p>
                    </p:txBody>
                  </p:sp>
                </p:grpSp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741890" y="1933906"/>
                      <a:ext cx="1349260" cy="3258193"/>
                      <a:chOff x="2741890" y="1933906"/>
                      <a:chExt cx="1349260" cy="3258193"/>
                    </a:xfrm>
                  </p:grpSpPr>
                  <p:sp>
                    <p:nvSpPr>
                      <p:cNvPr id="6" name="Trapezoid 5"/>
                      <p:cNvSpPr/>
                      <p:nvPr/>
                    </p:nvSpPr>
                    <p:spPr>
                      <a:xfrm rot="5400000">
                        <a:off x="2969171" y="2525113"/>
                        <a:ext cx="1713186" cy="530772"/>
                      </a:xfrm>
                      <a:prstGeom prst="trapezoid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Row and Bank Decoders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8" name="Trapezoid 7"/>
                      <p:cNvSpPr/>
                      <p:nvPr/>
                    </p:nvSpPr>
                    <p:spPr>
                      <a:xfrm rot="5400000">
                        <a:off x="3090043" y="4190994"/>
                        <a:ext cx="1471439" cy="530772"/>
                      </a:xfrm>
                      <a:prstGeom prst="trapezoid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Column Decoders</a:t>
                        </a:r>
                        <a:endParaRPr lang="en-US" sz="1200" dirty="0"/>
                      </a:p>
                    </p:txBody>
                  </p:sp>
                  <p:sp>
                    <p:nvSpPr>
                      <p:cNvPr id="12" name="Rectangle 11"/>
                      <p:cNvSpPr/>
                      <p:nvPr/>
                    </p:nvSpPr>
                    <p:spPr>
                      <a:xfrm rot="5400000">
                        <a:off x="1360445" y="3315353"/>
                        <a:ext cx="3174107" cy="411218"/>
                      </a:xfrm>
                      <a:prstGeom prst="rect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 smtClean="0"/>
                          <a:t>Address Input Flops</a:t>
                        </a:r>
                        <a:endParaRPr lang="en-US" sz="1200" dirty="0"/>
                      </a:p>
                    </p:txBody>
                  </p:sp>
                </p:grpSp>
              </p:grpSp>
            </p:grpSp>
          </p:grpSp>
          <p:sp>
            <p:nvSpPr>
              <p:cNvPr id="22" name="Left-Right Arrow 21"/>
              <p:cNvSpPr/>
              <p:nvPr/>
            </p:nvSpPr>
            <p:spPr>
              <a:xfrm rot="16200000">
                <a:off x="5401635" y="3308142"/>
                <a:ext cx="278519" cy="189186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Left-Right Arrow 22"/>
              <p:cNvSpPr/>
              <p:nvPr/>
            </p:nvSpPr>
            <p:spPr>
              <a:xfrm rot="16200000">
                <a:off x="5421695" y="3995587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Left-Right Arrow 23"/>
              <p:cNvSpPr/>
              <p:nvPr/>
            </p:nvSpPr>
            <p:spPr>
              <a:xfrm rot="16200000">
                <a:off x="5417418" y="4599917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Left-Right Arrow 24"/>
              <p:cNvSpPr/>
              <p:nvPr/>
            </p:nvSpPr>
            <p:spPr>
              <a:xfrm rot="16200000">
                <a:off x="5427927" y="5133299"/>
                <a:ext cx="236469" cy="149081"/>
              </a:xfrm>
              <a:prstGeom prst="left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2783550" y="4900421"/>
              <a:ext cx="1799890" cy="809301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Write after Read Control, Timing Control, LER Support Logic, and Power Control Logic</a:t>
              </a:r>
              <a:endParaRPr lang="en-US" sz="1200" dirty="0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2091559" y="2798348"/>
              <a:ext cx="1142619" cy="1061555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11-bit Address Bus</a:t>
              </a:r>
              <a:endParaRPr lang="en-US" sz="1200" dirty="0"/>
            </a:p>
          </p:txBody>
        </p:sp>
        <p:sp>
          <p:nvSpPr>
            <p:cNvPr id="38" name="Right Arrow 37"/>
            <p:cNvSpPr/>
            <p:nvPr/>
          </p:nvSpPr>
          <p:spPr>
            <a:xfrm rot="16200000">
              <a:off x="3166401" y="5730871"/>
              <a:ext cx="1048386" cy="98506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Control Signals</a:t>
              </a:r>
              <a:endParaRPr lang="en-US" sz="1200" dirty="0"/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3645397" y="2488310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3642387" y="3982072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4593956" y="2488310"/>
              <a:ext cx="407269" cy="19182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Bent-Up Arrow 35"/>
            <p:cNvSpPr/>
            <p:nvPr/>
          </p:nvSpPr>
          <p:spPr>
            <a:xfrm rot="10800000" flipH="1">
              <a:off x="4583438" y="2787864"/>
              <a:ext cx="417790" cy="1290122"/>
            </a:xfrm>
            <a:prstGeom prst="bentUp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Bent-Up Arrow 43"/>
            <p:cNvSpPr/>
            <p:nvPr/>
          </p:nvSpPr>
          <p:spPr>
            <a:xfrm rot="10800000" flipH="1">
              <a:off x="4593953" y="4590367"/>
              <a:ext cx="407272" cy="651617"/>
            </a:xfrm>
            <a:prstGeom prst="bentUp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ight Arrow 32"/>
            <p:cNvSpPr/>
            <p:nvPr/>
          </p:nvSpPr>
          <p:spPr>
            <a:xfrm rot="16200000">
              <a:off x="4765931" y="5741144"/>
              <a:ext cx="1048386" cy="985068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16-bit  Input Bus</a:t>
              </a:r>
              <a:endParaRPr lang="en-US" sz="1200" dirty="0"/>
            </a:p>
          </p:txBody>
        </p:sp>
        <p:sp>
          <p:nvSpPr>
            <p:cNvPr id="37" name="Right Arrow 36"/>
            <p:cNvSpPr/>
            <p:nvPr/>
          </p:nvSpPr>
          <p:spPr>
            <a:xfrm rot="5400000">
              <a:off x="6186562" y="5650700"/>
              <a:ext cx="1048386" cy="1165956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16-bit  Output Bus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449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Energy Comparison: Read vs. LER in IBM 130nm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923659"/>
              </p:ext>
            </p:extLst>
          </p:nvPr>
        </p:nvGraphicFramePr>
        <p:xfrm>
          <a:off x="1219200" y="1600200"/>
          <a:ext cx="7467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3213676" y="2701156"/>
            <a:ext cx="2355795" cy="1797268"/>
            <a:chOff x="3035006" y="2638096"/>
            <a:chExt cx="2355795" cy="1797268"/>
          </a:xfrm>
        </p:grpSpPr>
        <p:grpSp>
          <p:nvGrpSpPr>
            <p:cNvPr id="19" name="Group 18"/>
            <p:cNvGrpSpPr/>
            <p:nvPr/>
          </p:nvGrpSpPr>
          <p:grpSpPr>
            <a:xfrm>
              <a:off x="3100559" y="2638096"/>
              <a:ext cx="2186150" cy="1797268"/>
              <a:chOff x="3100559" y="2638096"/>
              <a:chExt cx="2186150" cy="179726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100559" y="2638096"/>
                <a:ext cx="662144" cy="1797268"/>
                <a:chOff x="3100559" y="2659116"/>
                <a:chExt cx="662144" cy="1797268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3100559" y="2722179"/>
                  <a:ext cx="0" cy="1734205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3100559" y="2659116"/>
                  <a:ext cx="662144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4703389" y="2674884"/>
                <a:ext cx="583320" cy="1655380"/>
                <a:chOff x="3048010" y="2680138"/>
                <a:chExt cx="583320" cy="1655380"/>
              </a:xfrm>
            </p:grpSpPr>
            <p:cxnSp>
              <p:nvCxnSpPr>
                <p:cNvPr id="11" name="Straight Arrow Connector 10"/>
                <p:cNvCxnSpPr/>
                <p:nvPr/>
              </p:nvCxnSpPr>
              <p:spPr>
                <a:xfrm flipV="1">
                  <a:off x="3084799" y="2690648"/>
                  <a:ext cx="5250" cy="164487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3048010" y="2680138"/>
                  <a:ext cx="58332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" name="TextBox 19"/>
            <p:cNvSpPr txBox="1"/>
            <p:nvPr/>
          </p:nvSpPr>
          <p:spPr>
            <a:xfrm>
              <a:off x="3035006" y="3415862"/>
              <a:ext cx="8565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ysClr val="windowText" lastClr="000000"/>
                  </a:solidFill>
                </a:rPr>
                <a:t>3X</a:t>
              </a:r>
            </a:p>
            <a:p>
              <a:r>
                <a:rPr lang="en-US" sz="1200" dirty="0" smtClean="0">
                  <a:solidFill>
                    <a:sysClr val="windowText" lastClr="000000"/>
                  </a:solidFill>
                </a:rPr>
                <a:t>Savings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70842" y="3400097"/>
              <a:ext cx="7199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ysClr val="windowText" lastClr="000000"/>
                  </a:solidFill>
                </a:rPr>
                <a:t>2.5X Savings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52448" y="4163634"/>
            <a:ext cx="1734204" cy="250710"/>
            <a:chOff x="7052448" y="4163634"/>
            <a:chExt cx="1734204" cy="250710"/>
          </a:xfrm>
        </p:grpSpPr>
        <p:sp>
          <p:nvSpPr>
            <p:cNvPr id="17" name="TextBox 16"/>
            <p:cNvSpPr txBox="1"/>
            <p:nvPr/>
          </p:nvSpPr>
          <p:spPr>
            <a:xfrm>
              <a:off x="7147038" y="4163634"/>
              <a:ext cx="1639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052448" y="4168123"/>
              <a:ext cx="16396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ysClr val="windowText" lastClr="000000"/>
                  </a:solidFill>
                </a:rPr>
                <a:t>LER Energy @ 0.5V 27C FF</a:t>
              </a:r>
              <a:endParaRPr lang="en-US" sz="100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46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Subthreshold LER Energy Savings Trend in IBM </a:t>
            </a:r>
            <a:r>
              <a:rPr lang="en-US" sz="3200" smtClean="0"/>
              <a:t>130nm Technology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693328"/>
              </p:ext>
            </p:extLst>
          </p:nvPr>
        </p:nvGraphicFramePr>
        <p:xfrm>
          <a:off x="4917692" y="1570640"/>
          <a:ext cx="3868956" cy="4441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50678"/>
              </p:ext>
            </p:extLst>
          </p:nvPr>
        </p:nvGraphicFramePr>
        <p:xfrm>
          <a:off x="1234472" y="1576553"/>
          <a:ext cx="3821002" cy="4477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21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Penalty in Our 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7% area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3</a:t>
                </a:r>
                <a:r>
                  <a:rPr lang="en-US" dirty="0"/>
                  <a:t>% worst case standby </a:t>
                </a:r>
                <a:r>
                  <a:rPr lang="en-US" dirty="0" smtClean="0"/>
                  <a:t>leakage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25</a:t>
                </a:r>
                <a:r>
                  <a:rPr lang="en-US" dirty="0"/>
                  <a:t>% worst case WAR </a:t>
                </a:r>
                <a:r>
                  <a:rPr lang="en-US" dirty="0" smtClean="0"/>
                  <a:t>energy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45</a:t>
                </a:r>
                <a:r>
                  <a:rPr lang="en-US" dirty="0"/>
                  <a:t>% worst case read </a:t>
                </a:r>
                <a:r>
                  <a:rPr lang="en-US" dirty="0" smtClean="0"/>
                  <a:t>energy</a:t>
                </a:r>
              </a:p>
              <a:p>
                <a:endParaRPr lang="en-US" dirty="0"/>
              </a:p>
              <a:p>
                <a:r>
                  <a:rPr lang="en-US" dirty="0" smtClean="0"/>
                  <a:t>Enough room in cycle time with worst case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/>
                  <a:t> of 1.03 MHz for kHz domain operation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4" t="-2069" r="-653" b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Comparison With Prior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577115"/>
              </p:ext>
            </p:extLst>
          </p:nvPr>
        </p:nvGraphicFramePr>
        <p:xfrm>
          <a:off x="1311275" y="1689100"/>
          <a:ext cx="759142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3" name="Worksheet" r:id="rId3" imgW="5524489" imgH="3438450" progId="Excel.Sheet.12">
                  <p:embed/>
                </p:oleObj>
              </mc:Choice>
              <mc:Fallback>
                <p:oleObj name="Worksheet" r:id="rId3" imgW="5524489" imgH="34384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1275" y="1689100"/>
                        <a:ext cx="7591425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23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Status of the VLSI 6332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9957155"/>
              </p:ext>
            </p:extLst>
          </p:nvPr>
        </p:nvGraphicFramePr>
        <p:xfrm>
          <a:off x="1589088" y="1987550"/>
          <a:ext cx="6115050" cy="411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0" name="Worksheet" r:id="rId3" imgW="6381621" imgH="4295700" progId="Excel.Sheet.12">
                  <p:embed/>
                </p:oleObj>
              </mc:Choice>
              <mc:Fallback>
                <p:oleObj name="Worksheet" r:id="rId3" imgW="6381621" imgH="4295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088" y="1987550"/>
                        <a:ext cx="6115050" cy="411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006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 need to operate SRAMs in deep subthreshold voltages</a:t>
            </a:r>
          </a:p>
          <a:p>
            <a:endParaRPr lang="en-US" dirty="0" smtClean="0"/>
          </a:p>
          <a:p>
            <a:r>
              <a:rPr lang="en-US" dirty="0"/>
              <a:t>Worst case 5.7X LER energy savings in KHz frequencies @ 0.5V 27C</a:t>
            </a:r>
          </a:p>
          <a:p>
            <a:endParaRPr lang="en-US" dirty="0" smtClean="0"/>
          </a:p>
          <a:p>
            <a:r>
              <a:rPr lang="en-US" dirty="0" smtClean="0"/>
              <a:t>Seven distinct LER operations </a:t>
            </a:r>
            <a:r>
              <a:rPr lang="en-US" dirty="0"/>
              <a:t>per one </a:t>
            </a:r>
            <a:r>
              <a:rPr lang="en-US" dirty="0" smtClean="0"/>
              <a:t>read </a:t>
            </a:r>
            <a:r>
              <a:rPr lang="en-US" dirty="0"/>
              <a:t>in </a:t>
            </a:r>
            <a:r>
              <a:rPr lang="en-US" dirty="0" smtClean="0"/>
              <a:t>eight </a:t>
            </a:r>
            <a:r>
              <a:rPr lang="en-US" dirty="0"/>
              <a:t>word r</a:t>
            </a:r>
            <a:r>
              <a:rPr lang="en-US" dirty="0" smtClean="0"/>
              <a:t>ow</a:t>
            </a:r>
          </a:p>
          <a:p>
            <a:endParaRPr lang="en-US" dirty="0" smtClean="0"/>
          </a:p>
          <a:p>
            <a:r>
              <a:rPr lang="en-US" dirty="0" smtClean="0"/>
              <a:t>WAR margins </a:t>
            </a:r>
            <a:r>
              <a:rPr lang="en-US" dirty="0"/>
              <a:t>are e</a:t>
            </a:r>
            <a:r>
              <a:rPr lang="en-US" dirty="0" smtClean="0"/>
              <a:t>xternally </a:t>
            </a:r>
            <a:r>
              <a:rPr lang="en-US" dirty="0"/>
              <a:t>c</a:t>
            </a:r>
            <a:r>
              <a:rPr lang="en-US" dirty="0" smtClean="0"/>
              <a:t>ontrollable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Penalty of 7</a:t>
            </a:r>
            <a:r>
              <a:rPr lang="en-US" dirty="0"/>
              <a:t>% area, 3% worst case s</a:t>
            </a:r>
            <a:r>
              <a:rPr lang="en-US" dirty="0" smtClean="0"/>
              <a:t>tandby </a:t>
            </a:r>
            <a:r>
              <a:rPr lang="en-US" dirty="0"/>
              <a:t>l</a:t>
            </a:r>
            <a:r>
              <a:rPr lang="en-US" dirty="0" smtClean="0"/>
              <a:t>eakage</a:t>
            </a:r>
            <a:r>
              <a:rPr lang="en-US" dirty="0"/>
              <a:t>, 25% worst case </a:t>
            </a:r>
            <a:r>
              <a:rPr lang="en-US" dirty="0" smtClean="0"/>
              <a:t>WAR energy, and </a:t>
            </a:r>
            <a:r>
              <a:rPr lang="en-US" dirty="0"/>
              <a:t>45% worst case </a:t>
            </a:r>
            <a:r>
              <a:rPr lang="en-US" dirty="0" smtClean="0"/>
              <a:t>read energy in design change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7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[1]	 J. P. Kulkarni, K. Kim, and K. Roy, “A 160 mV Robust Schmitt Trigger Based Subthreshold SRAM,” </a:t>
            </a:r>
            <a:r>
              <a:rPr lang="en-US" i="1" dirty="0"/>
              <a:t>IEEE Journal of Solid-State Circuits</a:t>
            </a:r>
            <a:r>
              <a:rPr lang="en-US" dirty="0"/>
              <a:t>, vol. 42, no. 10, pp. 2303–2313, Oct. 2007.</a:t>
            </a:r>
          </a:p>
          <a:p>
            <a:r>
              <a:rPr lang="en-US" dirty="0"/>
              <a:t>[2]	 I. J. Chang, J.-J. Kim, S. P. Park, and K. Roy, “A 32 kb 10T Sub-Threshold SRAM Array With Bit-Interleaving and Differential Read Scheme in 90 nm CMOS,” </a:t>
            </a:r>
            <a:r>
              <a:rPr lang="en-US" i="1" dirty="0"/>
              <a:t>IEEE Journal of Solid-State Circuits</a:t>
            </a:r>
            <a:r>
              <a:rPr lang="en-US" dirty="0"/>
              <a:t>, vol. 44, no. 2, pp. 650–658, Feb. 2009.</a:t>
            </a:r>
          </a:p>
          <a:p>
            <a:r>
              <a:rPr lang="en-US" dirty="0"/>
              <a:t>[3]	 T. H. Kim, J. Liu, J. Keane, and C. H. Kim, “A high-density subthreshold SRAM with data-independent bitline leakage and virtual ground replica scheme,” in </a:t>
            </a:r>
            <a:r>
              <a:rPr lang="en-US" i="1" dirty="0"/>
              <a:t>Solid-State Circuits Conference, 2007. ISSCC 2007. Digest of Technical Papers. IEEE International</a:t>
            </a:r>
            <a:r>
              <a:rPr lang="en-US" dirty="0"/>
              <a:t>, 2007, pp. 330–606.</a:t>
            </a:r>
          </a:p>
          <a:p>
            <a:r>
              <a:rPr lang="en-US" dirty="0"/>
              <a:t>[4]	 B. H. Calhoun and A. Chandrakasan, “A 256kb sub-threshold SRAM in 65nm CMOS,” in </a:t>
            </a:r>
            <a:r>
              <a:rPr lang="en-US" i="1" dirty="0"/>
              <a:t>Solid-State Circuits Conference, 2006. ISSCC 2006. Digest of Technical Papers. IEEE International</a:t>
            </a:r>
            <a:r>
              <a:rPr lang="en-US" dirty="0"/>
              <a:t>, 2006, pp. 2592–2601.</a:t>
            </a:r>
          </a:p>
          <a:p>
            <a:r>
              <a:rPr lang="en-US" dirty="0"/>
              <a:t>[5]	 G. K. Reddy, K. Jainwal, J. Singh, and S. P. Mohanty, “Process variation tolerant 9T SRAM bitcell design,” in </a:t>
            </a:r>
            <a:r>
              <a:rPr lang="en-US" i="1" dirty="0"/>
              <a:t>Quality Electronic Design (ISQED), 2012 13th International Symposium on</a:t>
            </a:r>
            <a:r>
              <a:rPr lang="en-US" dirty="0"/>
              <a:t>, 2012, pp. 493–497.</a:t>
            </a:r>
          </a:p>
          <a:p>
            <a:r>
              <a:rPr lang="en-US" dirty="0"/>
              <a:t>[6]	Ali Valaee, Asim J. Al-Khalili, “SRAM Read-Assist Scheme for High Performance Low Power    Applications” in </a:t>
            </a:r>
            <a:r>
              <a:rPr lang="en-US" i="1" dirty="0"/>
              <a:t>International SoC Design Conference (ISOCC ) on , 2011, </a:t>
            </a:r>
            <a:r>
              <a:rPr lang="en-US" dirty="0"/>
              <a:t>pp. 179-182</a:t>
            </a:r>
            <a:r>
              <a:rPr lang="en-US" i="1" dirty="0"/>
              <a:t>.</a:t>
            </a:r>
            <a:endParaRPr lang="en-US" dirty="0"/>
          </a:p>
          <a:p>
            <a:r>
              <a:rPr lang="en-US" dirty="0"/>
              <a:t>[7]	S. Yoshimoto, M. Terada, S. Okumura, T.  Suzuki, S. Miyano, H. Kqwaguchi and M. Yoshimoto, “A 40-nm 0.5-V 20.1-µW/MHz 8T SRAM with Low-Energy Disturb Mitigation Scheme,” in </a:t>
            </a:r>
            <a:r>
              <a:rPr lang="en-US" i="1" dirty="0"/>
              <a:t>IEEE Symposium on VLSI Circuits Digest of Technical Papers on, 2011, </a:t>
            </a:r>
            <a:r>
              <a:rPr lang="en-US" dirty="0"/>
              <a:t>pp. 72-73. </a:t>
            </a:r>
          </a:p>
          <a:p>
            <a:r>
              <a:rPr lang="en-US" dirty="0"/>
              <a:t>[8]	Atsushi Kawasumi, Toshikazu Suzuki, Shinich Moriwaki and Shinji Miyano, “ Energy Efficiency Degradation Caused by Random Variation in Low-Voltage SRAM and 26% Energy Reduction by Bitline Amplitude Limiting (BAL) Scheme,” in </a:t>
            </a:r>
            <a:r>
              <a:rPr lang="en-US" i="1" dirty="0"/>
              <a:t>IEEE Asian Solid-State Circuits Conference on, 2011, </a:t>
            </a:r>
            <a:r>
              <a:rPr lang="en-US" dirty="0"/>
              <a:t>pp. 165-168.</a:t>
            </a:r>
          </a:p>
          <a:p>
            <a:r>
              <a:rPr lang="en-US" dirty="0"/>
              <a:t>[9]	Mohammad Sharifkhani, Manoj Sachdev,  “A Low Power SRAM Architecture Based on Segmented Virtual Grounding,” in </a:t>
            </a:r>
            <a:r>
              <a:rPr lang="en-US" i="1" dirty="0"/>
              <a:t>International symposium on Low Power Electronics and Design (ISLPED) on, 2006, </a:t>
            </a:r>
            <a:r>
              <a:rPr lang="en-US" dirty="0"/>
              <a:t>pp. 256-261.  </a:t>
            </a:r>
          </a:p>
          <a:p>
            <a:r>
              <a:rPr lang="en-US" dirty="0"/>
              <a:t>[10]	 A. Kawasumi, Y. Takeyama, O. Hirabayashi, K. Kushida, F. Tachibana. Y. Niki, S. Sasaki and T. Yabe, “Energy Efficiency Deterioration by Variability in SRAM and Circuit Techniques for Energy Saving without Voltage Reduction,” in </a:t>
            </a:r>
            <a:r>
              <a:rPr lang="en-US" i="1" dirty="0"/>
              <a:t>IC Design &amp; Technology (ICICDT), 2012 IEEE International Conference on, </a:t>
            </a:r>
            <a:r>
              <a:rPr lang="en-US" dirty="0"/>
              <a:t>2012.</a:t>
            </a:r>
          </a:p>
          <a:p>
            <a:r>
              <a:rPr lang="en-US" dirty="0"/>
              <a:t>[11]	 Mohammed Shareef I, Pradeep Nair, Bharadwaj Amrutur, “Energy Reduction in SRAM using Dynamic Voltage and Frequency Management,” in </a:t>
            </a:r>
            <a:r>
              <a:rPr lang="en-US" i="1" dirty="0"/>
              <a:t>2008 21</a:t>
            </a:r>
            <a:r>
              <a:rPr lang="en-US" i="1" baseline="30000" dirty="0"/>
              <a:t>st</a:t>
            </a:r>
            <a:r>
              <a:rPr lang="en-US" i="1" dirty="0"/>
              <a:t> International Conference on VLSI Design on, 2008, </a:t>
            </a:r>
            <a:r>
              <a:rPr lang="en-US" dirty="0"/>
              <a:t>pp. 503-508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[12] 	</a:t>
            </a:r>
            <a:r>
              <a:rPr lang="en-US" dirty="0" smtClean="0">
                <a:solidFill>
                  <a:srgbClr val="000000"/>
                </a:solidFill>
                <a:hlinkClick r:id="rId2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://download.micron.com/pdf/datasheets/psram/8mb_asyncpage_p23z.pdf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[13] 	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://www.issi.com/pdf/41C-LV16256C.pdf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[14] 	</a:t>
            </a:r>
            <a:r>
              <a:rPr lang="en-US" dirty="0" smtClean="0">
                <a:solidFill>
                  <a:srgbClr val="000000"/>
                </a:solidFill>
                <a:hlinkClick r:id="rId4"/>
              </a:rPr>
              <a:t>http</a:t>
            </a:r>
            <a:r>
              <a:rPr lang="en-US" dirty="0">
                <a:solidFill>
                  <a:srgbClr val="000000"/>
                </a:solidFill>
                <a:hlinkClick r:id="rId4"/>
              </a:rPr>
              <a:t>://www.chiplus.com/Uploads/DataSheet/Pseudo%20SRAM/Pseudo_CS26LV32163%20(2.7).pdf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5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 students @ BSN chip </a:t>
            </a:r>
            <a:r>
              <a:rPr lang="en-US" dirty="0"/>
              <a:t>t</a:t>
            </a:r>
            <a:r>
              <a:rPr lang="en-US" dirty="0" smtClean="0"/>
              <a:t>eam: James </a:t>
            </a:r>
            <a:r>
              <a:rPr lang="en-US" dirty="0"/>
              <a:t>Boley </a:t>
            </a:r>
            <a:r>
              <a:rPr lang="en-US" dirty="0" smtClean="0"/>
              <a:t>, Yousef </a:t>
            </a:r>
            <a:r>
              <a:rPr lang="en-US" dirty="0"/>
              <a:t>Shakhsheer</a:t>
            </a:r>
            <a:r>
              <a:rPr lang="en-US" dirty="0" smtClean="0"/>
              <a:t>, </a:t>
            </a:r>
            <a:r>
              <a:rPr lang="en-US" dirty="0"/>
              <a:t>Alicia Klinefelter</a:t>
            </a:r>
            <a:r>
              <a:rPr lang="en-US" dirty="0" smtClean="0"/>
              <a:t>, Yanqing Zhang, Kyle Craig, Peter Beshay</a:t>
            </a:r>
          </a:p>
          <a:p>
            <a:r>
              <a:rPr lang="en-US" dirty="0" smtClean="0"/>
              <a:t>Mateja Putic, </a:t>
            </a:r>
            <a:r>
              <a:rPr lang="en-US" dirty="0"/>
              <a:t>g</a:t>
            </a:r>
            <a:r>
              <a:rPr lang="en-US" dirty="0" smtClean="0"/>
              <a:t>rad student, UVa</a:t>
            </a:r>
          </a:p>
          <a:p>
            <a:r>
              <a:rPr lang="en-US" dirty="0" smtClean="0"/>
              <a:t>Gary Lee, SEAS  IT administrator</a:t>
            </a:r>
          </a:p>
          <a:p>
            <a:r>
              <a:rPr lang="en-US" dirty="0"/>
              <a:t>Professor Mircea Stan, </a:t>
            </a:r>
            <a:r>
              <a:rPr lang="en-US" dirty="0" smtClean="0"/>
              <a:t>ECE</a:t>
            </a:r>
            <a:r>
              <a:rPr lang="en-US" dirty="0"/>
              <a:t>, </a:t>
            </a:r>
            <a:r>
              <a:rPr lang="en-US" dirty="0" smtClean="0"/>
              <a:t>UVa</a:t>
            </a:r>
          </a:p>
          <a:p>
            <a:r>
              <a:rPr lang="en-US" dirty="0"/>
              <a:t>Professor </a:t>
            </a:r>
            <a:r>
              <a:rPr lang="en-US" dirty="0" smtClean="0"/>
              <a:t>Ben Calhoun, ECE, UVa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Operate SRAMs in Subthreshold Supply Voltages?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𝑆𝑅𝐴𝑀</m:t>
                        </m:r>
                        <m:r>
                          <a:rPr lang="en-US" b="0" i="1" smtClean="0">
                            <a:latin typeface="Cambria Math"/>
                          </a:rPr>
                          <m:t>/</m:t>
                        </m:r>
                        <m:r>
                          <a:rPr lang="en-US" b="0" i="1" smtClean="0">
                            <a:latin typeface="Cambria Math"/>
                          </a:rPr>
                          <m:t>𝑐𝑦𝑐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𝑒𝑓𝑓</m:t>
                        </m:r>
                      </m:sub>
                    </m:sSub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𝑆𝑅𝐴𝑀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𝑒𝑓𝑓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Reducing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 smtClean="0"/>
                  <a:t> is costly in terms of design effort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For </a:t>
                </a:r>
                <a:r>
                  <a:rPr lang="en-US" dirty="0"/>
                  <a:t>l</a:t>
                </a:r>
                <a:r>
                  <a:rPr lang="en-US" dirty="0" smtClean="0"/>
                  <a:t>ow frequency (in kHz) medical </a:t>
                </a:r>
                <a:r>
                  <a:rPr lang="en-US" dirty="0"/>
                  <a:t>c</a:t>
                </a:r>
                <a:r>
                  <a:rPr lang="en-US" dirty="0" smtClean="0"/>
                  <a:t>ircuits, Vdd scaling to subthreshold </a:t>
                </a:r>
                <a:r>
                  <a:rPr lang="en-US" dirty="0"/>
                  <a:t>v</a:t>
                </a:r>
                <a:r>
                  <a:rPr lang="en-US" dirty="0" smtClean="0"/>
                  <a:t>oltages is very </a:t>
                </a:r>
                <a:r>
                  <a:rPr lang="en-US" dirty="0"/>
                  <a:t>e</a:t>
                </a:r>
                <a:r>
                  <a:rPr lang="en-US" dirty="0" smtClean="0"/>
                  <a:t>ffective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88" r="-1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7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282" y="1742089"/>
            <a:ext cx="7239000" cy="25671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Known Problems in 6T based Subthreshold Bitcells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6T based 8T, 9T 10T…</a:t>
            </a:r>
          </a:p>
          <a:p>
            <a:pPr lvl="1"/>
            <a:r>
              <a:rPr lang="en-US" sz="2800" dirty="0" smtClean="0"/>
              <a:t>Read stress SNM in half </a:t>
            </a:r>
            <a:r>
              <a:rPr lang="en-US" sz="2800" dirty="0"/>
              <a:t>s</a:t>
            </a:r>
            <a:r>
              <a:rPr lang="en-US" sz="2800" dirty="0" smtClean="0"/>
              <a:t>elected </a:t>
            </a:r>
            <a:r>
              <a:rPr lang="en-US" sz="2800" dirty="0"/>
              <a:t>c</a:t>
            </a:r>
            <a:r>
              <a:rPr lang="en-US" sz="2800" dirty="0" smtClean="0"/>
              <a:t>ells while writing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No column </a:t>
            </a:r>
            <a:r>
              <a:rPr lang="en-US" sz="2800" dirty="0"/>
              <a:t>m</a:t>
            </a:r>
            <a:r>
              <a:rPr lang="en-US" sz="2800" dirty="0" smtClean="0"/>
              <a:t>uxing is a must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Writeback (two </a:t>
            </a:r>
            <a:r>
              <a:rPr lang="en-US" sz="2800" dirty="0"/>
              <a:t>c</a:t>
            </a:r>
            <a:r>
              <a:rPr lang="en-US" sz="2800" dirty="0" smtClean="0"/>
              <a:t>ycle </a:t>
            </a:r>
            <a:r>
              <a:rPr lang="en-US" sz="2800" dirty="0"/>
              <a:t>w</a:t>
            </a:r>
            <a:r>
              <a:rPr lang="en-US" sz="2800" dirty="0" smtClean="0"/>
              <a:t>rite after </a:t>
            </a:r>
            <a:r>
              <a:rPr lang="en-US" sz="2800" dirty="0"/>
              <a:t>r</a:t>
            </a:r>
            <a:r>
              <a:rPr lang="en-US" sz="2800" dirty="0" smtClean="0"/>
              <a:t>ead ) is a must in writing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Lower Energy Further in 6T Based Subthreshold SRAMs?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Possibly voltage scaling?</a:t>
            </a:r>
            <a:endParaRPr lang="en-US" sz="2800" dirty="0" smtClean="0"/>
          </a:p>
          <a:p>
            <a:pPr lvl="1"/>
            <a:r>
              <a:rPr lang="en-US" sz="2800" dirty="0"/>
              <a:t>Voltage </a:t>
            </a:r>
            <a:r>
              <a:rPr lang="en-US" sz="2800" dirty="0" smtClean="0"/>
              <a:t>scaling </a:t>
            </a:r>
            <a:r>
              <a:rPr lang="en-US" sz="2800" dirty="0"/>
              <a:t>further? Not a good </a:t>
            </a:r>
            <a:r>
              <a:rPr lang="en-US" sz="2800" dirty="0" smtClean="0"/>
              <a:t>idea</a:t>
            </a:r>
            <a:r>
              <a:rPr lang="en-US" sz="2800" dirty="0"/>
              <a:t>!</a:t>
            </a:r>
          </a:p>
          <a:p>
            <a:endParaRPr lang="en-US" dirty="0" smtClean="0"/>
          </a:p>
          <a:p>
            <a:pPr lvl="1"/>
            <a:r>
              <a:rPr lang="en-US" sz="2800" dirty="0"/>
              <a:t>Vmin is </a:t>
            </a:r>
            <a:r>
              <a:rPr lang="en-US" sz="2800" dirty="0" smtClean="0"/>
              <a:t>limited </a:t>
            </a:r>
            <a:r>
              <a:rPr lang="en-US" sz="2800" dirty="0"/>
              <a:t>by </a:t>
            </a:r>
            <a:r>
              <a:rPr lang="en-US" sz="2800" dirty="0" smtClean="0"/>
              <a:t>worst case HSNM, VDRV, and so on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09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Vmin Dependency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</a:t>
            </a:r>
            <a:r>
              <a:rPr lang="en-US" dirty="0"/>
              <a:t>case </a:t>
            </a:r>
            <a:r>
              <a:rPr lang="el-GR" dirty="0"/>
              <a:t>μ</a:t>
            </a:r>
            <a:r>
              <a:rPr lang="en-US" dirty="0"/>
              <a:t> - 3</a:t>
            </a:r>
            <a:r>
              <a:rPr lang="el-GR" dirty="0" smtClean="0"/>
              <a:t>σ</a:t>
            </a:r>
            <a:r>
              <a:rPr lang="en-US" dirty="0" smtClean="0"/>
              <a:t> hold SNM for 6T based 10T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43511" y="2154622"/>
            <a:ext cx="4650661" cy="4703378"/>
            <a:chOff x="2464841" y="2154622"/>
            <a:chExt cx="4650661" cy="470337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4841" y="2154622"/>
              <a:ext cx="4650661" cy="4204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859366" y="4940549"/>
              <a:ext cx="1093076" cy="496535"/>
              <a:chOff x="2969449" y="4921892"/>
              <a:chExt cx="1093076" cy="496535"/>
            </a:xfrm>
          </p:grpSpPr>
          <p:sp>
            <p:nvSpPr>
              <p:cNvPr id="7" name="Down Arrow 6"/>
              <p:cNvSpPr/>
              <p:nvPr/>
            </p:nvSpPr>
            <p:spPr>
              <a:xfrm>
                <a:off x="3279229" y="5188381"/>
                <a:ext cx="210207" cy="23004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69449" y="4921892"/>
                <a:ext cx="10930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Worst Case</a:t>
                </a:r>
                <a:endParaRPr lang="en-US" sz="12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058510" y="6596390"/>
              <a:ext cx="40149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MIT 180xlp data provided by James Boley BSN Chip Group @ UVa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811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Vmin Dependency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</a:t>
            </a:r>
            <a:r>
              <a:rPr lang="en-US" dirty="0"/>
              <a:t>case </a:t>
            </a:r>
            <a:r>
              <a:rPr lang="el-GR" dirty="0"/>
              <a:t>μ</a:t>
            </a:r>
            <a:r>
              <a:rPr lang="en-US" dirty="0"/>
              <a:t> + 3</a:t>
            </a:r>
            <a:r>
              <a:rPr lang="el-GR" dirty="0" smtClean="0"/>
              <a:t>σ</a:t>
            </a:r>
            <a:r>
              <a:rPr lang="en-US" dirty="0" smtClean="0"/>
              <a:t> data </a:t>
            </a:r>
            <a:r>
              <a:rPr lang="en-US" dirty="0"/>
              <a:t>r</a:t>
            </a:r>
            <a:r>
              <a:rPr lang="en-US" dirty="0" smtClean="0"/>
              <a:t>etention </a:t>
            </a:r>
            <a:r>
              <a:rPr lang="en-US" dirty="0"/>
              <a:t>v</a:t>
            </a:r>
            <a:r>
              <a:rPr lang="en-US" dirty="0" smtClean="0"/>
              <a:t>oltage (VDRV)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911370" y="2186151"/>
            <a:ext cx="4730625" cy="4650829"/>
            <a:chOff x="3058510" y="2207171"/>
            <a:chExt cx="4730625" cy="465082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951" y="2207171"/>
              <a:ext cx="4704184" cy="4204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6643509" y="4779225"/>
              <a:ext cx="1093076" cy="843807"/>
              <a:chOff x="2827279" y="4632083"/>
              <a:chExt cx="1093076" cy="843807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3058510" y="4866290"/>
                <a:ext cx="420414" cy="60960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27279" y="4632083"/>
                <a:ext cx="10930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Worst Case</a:t>
                </a:r>
                <a:endParaRPr lang="en-US" sz="120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058510" y="6596390"/>
              <a:ext cx="40149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IBM 130nm data provided by James Boley BSN Chip Group @ UVa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7045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Possible Solutions to “How to Lower Energy in 6T </a:t>
            </a:r>
            <a:r>
              <a:rPr lang="en-US" sz="3200" dirty="0"/>
              <a:t>Based Subthreshold SRAMs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 smtClean="0"/>
          </a:p>
          <a:p>
            <a:r>
              <a:rPr lang="en-US" dirty="0" smtClean="0"/>
              <a:t>New </a:t>
            </a:r>
            <a:r>
              <a:rPr lang="en-US" dirty="0"/>
              <a:t>t</a:t>
            </a:r>
            <a:r>
              <a:rPr lang="en-US" dirty="0" smtClean="0"/>
              <a:t>ype </a:t>
            </a:r>
            <a:r>
              <a:rPr lang="en-US" dirty="0"/>
              <a:t>of </a:t>
            </a:r>
            <a:r>
              <a:rPr lang="en-US" dirty="0" smtClean="0"/>
              <a:t>bitcells </a:t>
            </a:r>
          </a:p>
          <a:p>
            <a:endParaRPr lang="en-US" dirty="0" smtClean="0"/>
          </a:p>
          <a:p>
            <a:r>
              <a:rPr lang="en-US" dirty="0"/>
              <a:t>Novel </a:t>
            </a:r>
            <a:r>
              <a:rPr lang="en-US" dirty="0" smtClean="0"/>
              <a:t>read/write </a:t>
            </a:r>
            <a:r>
              <a:rPr lang="en-US" dirty="0"/>
              <a:t>m</a:t>
            </a:r>
            <a:r>
              <a:rPr lang="en-US" dirty="0" smtClean="0"/>
              <a:t>ethods</a:t>
            </a:r>
          </a:p>
          <a:p>
            <a:endParaRPr lang="en-US" dirty="0"/>
          </a:p>
          <a:p>
            <a:r>
              <a:rPr lang="en-US" dirty="0"/>
              <a:t>New SRAM a</a:t>
            </a:r>
            <a:r>
              <a:rPr lang="en-US" dirty="0" smtClean="0"/>
              <a:t>rchitectures</a:t>
            </a:r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Earlier Works in SRAM Dynamic Energy/Power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94965605"/>
              </p:ext>
            </p:extLst>
          </p:nvPr>
        </p:nvGraphicFramePr>
        <p:xfrm>
          <a:off x="1512888" y="1943100"/>
          <a:ext cx="6900862" cy="351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3" name="Worksheet" r:id="rId3" imgW="5257868" imgH="2676510" progId="Excel.Sheet.12">
                  <p:embed/>
                </p:oleObj>
              </mc:Choice>
              <mc:Fallback>
                <p:oleObj name="Worksheet" r:id="rId3" imgW="5257868" imgH="2676510" progId="Excel.Sheet.12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1943100"/>
                        <a:ext cx="6900862" cy="351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614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Can We do Better?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400" dirty="0" smtClean="0"/>
              <a:t>Using RAS-CAS DRAM timing concept in SRAM</a:t>
            </a:r>
          </a:p>
          <a:p>
            <a:endParaRPr lang="en-US" sz="3400" dirty="0" smtClean="0"/>
          </a:p>
          <a:p>
            <a:r>
              <a:rPr lang="en-US" sz="3400" dirty="0" smtClean="0"/>
              <a:t>Low </a:t>
            </a:r>
            <a:r>
              <a:rPr lang="en-US" sz="3100" dirty="0"/>
              <a:t>Energy</a:t>
            </a:r>
            <a:r>
              <a:rPr lang="en-US" sz="3400" dirty="0"/>
              <a:t> Read </a:t>
            </a:r>
            <a:r>
              <a:rPr lang="en-US" sz="3400" dirty="0" smtClean="0"/>
              <a:t>(LER)? </a:t>
            </a:r>
          </a:p>
          <a:p>
            <a:pPr lvl="1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Do not operate decoders,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w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ord line drivers</a:t>
            </a:r>
          </a:p>
          <a:p>
            <a:pPr lvl="1"/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3400" dirty="0"/>
              <a:t>“N-1” </a:t>
            </a:r>
            <a:r>
              <a:rPr lang="en-US" sz="3400" dirty="0" smtClean="0"/>
              <a:t>distinct LER operations </a:t>
            </a:r>
            <a:r>
              <a:rPr lang="en-US" sz="3400" dirty="0"/>
              <a:t>per one </a:t>
            </a:r>
            <a:r>
              <a:rPr lang="en-US" sz="3400" dirty="0" smtClean="0"/>
              <a:t>read </a:t>
            </a:r>
            <a:r>
              <a:rPr lang="en-US" sz="3400" dirty="0"/>
              <a:t>in N word r</a:t>
            </a:r>
            <a:r>
              <a:rPr lang="en-US" sz="3400" dirty="0" smtClean="0"/>
              <a:t>ow</a:t>
            </a:r>
          </a:p>
          <a:p>
            <a:endParaRPr lang="en-US" sz="3400" dirty="0" smtClean="0"/>
          </a:p>
          <a:p>
            <a:r>
              <a:rPr lang="en-US" sz="3400" dirty="0" smtClean="0"/>
              <a:t>Auto detection of LER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4760</TotalTime>
  <Words>750</Words>
  <Application>Microsoft Office PowerPoint</Application>
  <PresentationFormat>On-screen Show (4:3)</PresentationFormat>
  <Paragraphs>154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RLPVLSI_PPT_TEMPLATE</vt:lpstr>
      <vt:lpstr>Worksheet</vt:lpstr>
      <vt:lpstr>A Method to Implement Low Energy Read Operations, and Single Cycle Write after Read in Subthreshold SRAMs</vt:lpstr>
      <vt:lpstr>Why Operate SRAMs in Subthreshold Supply Voltages?</vt:lpstr>
      <vt:lpstr>Known Problems in 6T based Subthreshold Bitcells</vt:lpstr>
      <vt:lpstr>How to Lower Energy Further in 6T Based Subthreshold SRAMs?</vt:lpstr>
      <vt:lpstr>Vmin Dependency</vt:lpstr>
      <vt:lpstr>Vmin Dependency</vt:lpstr>
      <vt:lpstr>Possible Solutions to “How to Lower Energy in 6T Based Subthreshold SRAMs”</vt:lpstr>
      <vt:lpstr>Earlier Works in SRAM Dynamic Energy/Power Mitigation</vt:lpstr>
      <vt:lpstr>Can We do Better? </vt:lpstr>
      <vt:lpstr>Single Cycle Write after Read(WAR)?</vt:lpstr>
      <vt:lpstr>Block Diagram of the 4KB Subthreshold Data Memory</vt:lpstr>
      <vt:lpstr>Energy Comparison: Read vs. LER in IBM 130nm Technology</vt:lpstr>
      <vt:lpstr>Subthreshold LER Energy Savings Trend in IBM 130nm Technology</vt:lpstr>
      <vt:lpstr>Penalty in Our Method</vt:lpstr>
      <vt:lpstr>Comparison With Prior Works</vt:lpstr>
      <vt:lpstr>Status of the VLSI 6332 Project</vt:lpstr>
      <vt:lpstr>Conclusions</vt:lpstr>
      <vt:lpstr>References</vt:lpstr>
      <vt:lpstr>Acknowledgments</vt:lpstr>
      <vt:lpstr>Thank You!  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ab9ca</cp:lastModifiedBy>
  <cp:revision>736</cp:revision>
  <cp:lastPrinted>2012-12-03T18:31:20Z</cp:lastPrinted>
  <dcterms:created xsi:type="dcterms:W3CDTF">2012-04-26T20:08:20Z</dcterms:created>
  <dcterms:modified xsi:type="dcterms:W3CDTF">2012-12-10T18:19:57Z</dcterms:modified>
</cp:coreProperties>
</file>